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316" r:id="rId6"/>
    <p:sldId id="324" r:id="rId7"/>
    <p:sldId id="322" r:id="rId8"/>
    <p:sldId id="318" r:id="rId9"/>
    <p:sldId id="330" r:id="rId10"/>
    <p:sldId id="319" r:id="rId11"/>
    <p:sldId id="320" r:id="rId12"/>
    <p:sldId id="317" r:id="rId13"/>
    <p:sldId id="329" r:id="rId14"/>
    <p:sldId id="331" r:id="rId15"/>
    <p:sldId id="332" r:id="rId16"/>
    <p:sldId id="310" r:id="rId17"/>
    <p:sldId id="325" r:id="rId18"/>
    <p:sldId id="321" r:id="rId1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0C618"/>
    <a:srgbClr val="164781"/>
    <a:srgbClr val="5486B8"/>
    <a:srgbClr val="499211"/>
    <a:srgbClr val="EAB200"/>
    <a:srgbClr val="959B9E"/>
    <a:srgbClr val="FFFFFF"/>
    <a:srgbClr val="516986"/>
    <a:srgbClr val="296A8E"/>
    <a:srgbClr val="1058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91" autoAdjust="0"/>
    <p:restoredTop sz="95739" autoAdjust="0"/>
  </p:normalViewPr>
  <p:slideViewPr>
    <p:cSldViewPr snapToGrid="0">
      <p:cViewPr varScale="1">
        <p:scale>
          <a:sx n="123" d="100"/>
          <a:sy n="123" d="100"/>
        </p:scale>
        <p:origin x="108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786" y="7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EAE83BB-09AD-41A4-B07E-E88C37AB1E23}" type="datetimeFigureOut">
              <a:rPr lang="en-US"/>
              <a:pPr>
                <a:defRPr/>
              </a:pPr>
              <a:t>1/9/17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733EEF1F-71D7-4A54-9ED3-47C3CE0BF4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552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gif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16BB38C-C851-4C00-BB23-CE28ECF90525}" type="datetimeFigureOut">
              <a:rPr lang="en-US"/>
              <a:pPr>
                <a:defRPr/>
              </a:pPr>
              <a:t>1/9/17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1D567441-D8A8-48ED-85B5-AAD8D44A74F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94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67441-D8A8-48ED-85B5-AAD8D44A74FA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71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Principal Software Engineer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für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SSAS + Power BI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67441-D8A8-48ED-85B5-AAD8D44A74F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76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67441-D8A8-48ED-85B5-AAD8D44A74FA}" type="slidenum">
              <a:rPr lang="en-US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679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E5F66-9601-483C-B995-7E09102F2FE5}" type="slidenum">
              <a:rPr lang="de-DE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2056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675" y="1189038"/>
            <a:ext cx="544513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62153" y="1751337"/>
            <a:ext cx="7355143" cy="94220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>
              <a:defRPr lang="en-US" sz="4000" b="0" dirty="0">
                <a:solidFill>
                  <a:schemeClr val="tx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962153" y="2689373"/>
            <a:ext cx="7356267" cy="604977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>
              <a:defRPr lang="en-US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6881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Clr>
                <a:schemeClr val="accent3"/>
              </a:buClr>
              <a:buFont typeface="Arial"/>
              <a:buNone/>
              <a:defRPr sz="2000">
                <a:solidFill>
                  <a:srgbClr val="595959"/>
                </a:solidFill>
                <a:latin typeface="+mn-lt"/>
                <a:cs typeface="Segoe"/>
              </a:defRPr>
            </a:lvl1pPr>
            <a:lvl2pPr marL="342900" indent="-342900">
              <a:buClr>
                <a:schemeClr val="accent3"/>
              </a:buClr>
              <a:buFont typeface="Arial"/>
              <a:buChar char="•"/>
              <a:defRPr sz="1800">
                <a:solidFill>
                  <a:srgbClr val="595959"/>
                </a:solidFill>
                <a:latin typeface="+mn-lt"/>
                <a:cs typeface="Segoe"/>
              </a:defRPr>
            </a:lvl2pPr>
            <a:lvl3pPr marL="638175" indent="-342900">
              <a:buClr>
                <a:schemeClr val="accent3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3pPr>
            <a:lvl4pPr marL="922338" indent="-342900">
              <a:buClr>
                <a:schemeClr val="accent3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4pPr>
            <a:lvl5pPr marL="1189038" indent="-342900">
              <a:buClr>
                <a:schemeClr val="accent3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3287E18-BE3A-4EBF-9680-4BAABA87F37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8610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68865"/>
            <a:ext cx="4038600" cy="4015650"/>
          </a:xfrm>
        </p:spPr>
        <p:txBody>
          <a:bodyPr>
            <a:normAutofit/>
          </a:bodyPr>
          <a:lstStyle>
            <a:lvl1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1pPr>
            <a:lvl2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2pPr>
            <a:lvl3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3pPr>
            <a:lvl4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4pPr>
            <a:lvl5pPr marL="169863" indent="-169863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68865"/>
            <a:ext cx="4038600" cy="4015650"/>
          </a:xfrm>
        </p:spPr>
        <p:txBody>
          <a:bodyPr rtlCol="0">
            <a:normAutofit/>
          </a:bodyPr>
          <a:lstStyle>
            <a:lvl1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1pPr>
            <a:lvl2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2pPr>
            <a:lvl3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3pPr>
            <a:lvl4pPr marL="0" indent="0">
              <a:buClr>
                <a:schemeClr val="accent4"/>
              </a:buClr>
              <a:buNone/>
              <a:defRPr lang="en-US" sz="1400" smtClean="0">
                <a:solidFill>
                  <a:srgbClr val="595959"/>
                </a:solidFill>
                <a:latin typeface="+mn-lt"/>
                <a:cs typeface="Segoe"/>
              </a:defRPr>
            </a:lvl4pPr>
            <a:lvl5pPr marL="0" indent="0">
              <a:buClr>
                <a:schemeClr val="accent4"/>
              </a:buClr>
              <a:buNone/>
              <a:defRPr lang="en-US" sz="1400" dirty="0">
                <a:solidFill>
                  <a:srgbClr val="595959"/>
                </a:solidFill>
                <a:latin typeface="+mn-lt"/>
                <a:cs typeface="Segoe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1765" y="1465865"/>
            <a:ext cx="4040859" cy="409575"/>
          </a:xfr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1"/>
          </p:nvPr>
        </p:nvSpPr>
        <p:spPr>
          <a:xfrm>
            <a:off x="4636994" y="1465865"/>
            <a:ext cx="4040859" cy="409575"/>
          </a:xfr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5D9CE8-0076-4741-9769-3232C38C540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2936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63CE80F-ADD2-4EF6-B65F-88D46698458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64937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34975" y="298450"/>
            <a:ext cx="8229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34975" y="1662113"/>
            <a:ext cx="8229600" cy="4621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5" y="6503988"/>
            <a:ext cx="284163" cy="365125"/>
          </a:xfrm>
          <a:prstGeom prst="rect">
            <a:avLst/>
          </a:prstGeom>
          <a:noFill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800" b="1">
                <a:solidFill>
                  <a:schemeClr val="bg2"/>
                </a:solidFill>
              </a:defRPr>
            </a:lvl1pPr>
          </a:lstStyle>
          <a:p>
            <a:fld id="{3378046C-7DE8-466D-B9D6-B88C4A27B538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029" name="Picture 6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675" y="6511925"/>
            <a:ext cx="293688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81" r:id="rId1"/>
    <p:sldLayoutId id="2147483878" r:id="rId2"/>
    <p:sldLayoutId id="2147483879" r:id="rId3"/>
    <p:sldLayoutId id="2147483880" r:id="rId4"/>
  </p:sldLayoutIdLst>
  <p:transition>
    <p:fade/>
  </p:transition>
  <p:hf hdr="0" dt="0"/>
  <p:txStyles>
    <p:titleStyle>
      <a:lvl1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lang="en-US" sz="3600" kern="1200" dirty="0">
          <a:solidFill>
            <a:schemeClr val="bg2"/>
          </a:solidFill>
          <a:latin typeface="+mn-lt"/>
          <a:ea typeface="Segoe UI Light" pitchFamily="34" charset="0"/>
          <a:cs typeface="Segoe UI Light"/>
        </a:defRPr>
      </a:lvl1pPr>
      <a:lvl2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2pPr>
      <a:lvl3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3pPr>
      <a:lvl4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4pPr>
      <a:lvl5pPr algn="l" defTabSz="457200" rtl="0" eaLnBrk="0" fontAlgn="base" hangingPunct="0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5pPr>
      <a:lvl6pPr marL="4572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6pPr>
      <a:lvl7pPr marL="9144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7pPr>
      <a:lvl8pPr marL="13716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8pPr>
      <a:lvl9pPr marL="1828800" algn="l" defTabSz="457200" rtl="0" fontAlgn="base">
        <a:lnSpc>
          <a:spcPts val="3500"/>
        </a:lnSpc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Segoe UI" pitchFamily="34" charset="0"/>
          <a:ea typeface="Segoe UI Light" pitchFamily="34" charset="0"/>
          <a:cs typeface="Segoe UI Light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defRPr sz="2800" kern="1200">
          <a:solidFill>
            <a:srgbClr val="595959"/>
          </a:solidFill>
          <a:latin typeface="+mn-lt"/>
          <a:ea typeface="Segoe"/>
          <a:cs typeface="Segoe"/>
        </a:defRPr>
      </a:lvl1pPr>
      <a:lvl2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400" kern="1200" dirty="0">
          <a:solidFill>
            <a:srgbClr val="595959"/>
          </a:solidFill>
          <a:latin typeface="+mn-lt"/>
          <a:ea typeface="Segoe"/>
          <a:cs typeface="Segoe"/>
        </a:defRPr>
      </a:lvl2pPr>
      <a:lvl3pPr marL="638175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000" kern="1200" dirty="0">
          <a:solidFill>
            <a:srgbClr val="595959"/>
          </a:solidFill>
          <a:latin typeface="+mn-lt"/>
          <a:ea typeface="Segoe"/>
          <a:cs typeface="Segoe"/>
        </a:defRPr>
      </a:lvl3pPr>
      <a:lvl4pPr marL="922338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000" kern="1200" dirty="0">
          <a:solidFill>
            <a:srgbClr val="595959"/>
          </a:solidFill>
          <a:latin typeface="+mn-lt"/>
          <a:ea typeface="Segoe"/>
          <a:cs typeface="Segoe"/>
        </a:defRPr>
      </a:lvl4pPr>
      <a:lvl5pPr marL="1189038" indent="-342900" algn="l" rtl="0" eaLnBrk="0" fontAlgn="base" hangingPunct="0">
        <a:spcBef>
          <a:spcPct val="20000"/>
        </a:spcBef>
        <a:spcAft>
          <a:spcPct val="0"/>
        </a:spcAft>
        <a:buClr>
          <a:srgbClr val="90C618"/>
        </a:buClr>
        <a:buFont typeface="Arial" panose="020B0604020202020204" pitchFamily="34" charset="0"/>
        <a:buChar char="•"/>
        <a:defRPr lang="en-US" sz="2000" kern="1200" dirty="0">
          <a:solidFill>
            <a:srgbClr val="595959"/>
          </a:solidFill>
          <a:latin typeface="+mn-lt"/>
          <a:ea typeface="Segoe"/>
          <a:cs typeface="Segoe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qlkonferenz.de/" TargetMode="External"/><Relationship Id="rId3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qlgrillen.de/" TargetMode="External"/><Relationship Id="rId3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qlsaturday.com/605/" TargetMode="External"/><Relationship Id="rId3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saturday.com/" TargetMode="External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6.png"/><Relationship Id="rId5" Type="http://schemas.microsoft.com/office/2007/relationships/hdphoto" Target="../media/hdphoto3.wdp"/><Relationship Id="rId6" Type="http://schemas.openxmlformats.org/officeDocument/2006/relationships/image" Target="../media/image27.png"/><Relationship Id="rId7" Type="http://schemas.microsoft.com/office/2007/relationships/hdphoto" Target="../media/hdphoto4.wdp"/><Relationship Id="rId8" Type="http://schemas.openxmlformats.org/officeDocument/2006/relationships/image" Target="../media/image28.png"/><Relationship Id="rId9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aes@sqlpass.de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jpeg"/><Relationship Id="rId7" Type="http://schemas.openxmlformats.org/officeDocument/2006/relationships/hyperlink" Target="mailto:emo@sqlpass.de" TargetMode="External"/><Relationship Id="rId8" Type="http://schemas.openxmlformats.org/officeDocument/2006/relationships/hyperlink" Target="mailto:ssp@sqlpass.de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qlpass.de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Q@sqlpass.de?subject=Mitgliedsantrag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xing.com/communities/groups/pass-deutschland-c68f-1015046" TargetMode="External"/><Relationship Id="rId4" Type="http://schemas.openxmlformats.org/officeDocument/2006/relationships/image" Target="../media/image15.jpeg"/><Relationship Id="rId5" Type="http://schemas.openxmlformats.org/officeDocument/2006/relationships/image" Target="../media/image16.gif"/><Relationship Id="rId6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facebook.com/SQLPASS.de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4" Type="http://schemas.openxmlformats.org/officeDocument/2006/relationships/hyperlink" Target="https://www.sqlpass.de/Events/PASSEssentials.aspx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ctrTitle"/>
          </p:nvPr>
        </p:nvSpPr>
        <p:spPr>
          <a:xfrm>
            <a:off x="962025" y="1751013"/>
            <a:ext cx="7354888" cy="942975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>
                <a:solidFill>
                  <a:srgbClr val="516986"/>
                </a:solidFill>
                <a:ea typeface="+mj-ea"/>
              </a:rPr>
              <a:t/>
            </a:r>
            <a:br>
              <a:rPr dirty="0">
                <a:solidFill>
                  <a:srgbClr val="516986"/>
                </a:solidFill>
                <a:ea typeface="+mj-ea"/>
              </a:rPr>
            </a:br>
            <a:r>
              <a:rPr b="1" dirty="0">
                <a:solidFill>
                  <a:srgbClr val="164781"/>
                </a:solidFill>
                <a:ea typeface="+mj-ea"/>
              </a:rPr>
              <a:t>PASS Community News</a:t>
            </a:r>
            <a:r>
              <a:rPr lang="en-US" b="1" dirty="0">
                <a:solidFill>
                  <a:srgbClr val="164781"/>
                </a:solidFill>
                <a:ea typeface="+mj-ea"/>
              </a:rPr>
              <a:t/>
            </a:r>
            <a:br>
              <a:rPr lang="en-US" b="1" dirty="0">
                <a:solidFill>
                  <a:srgbClr val="164781"/>
                </a:solidFill>
                <a:ea typeface="+mj-ea"/>
              </a:rPr>
            </a:br>
            <a:endParaRPr lang="de-DE" dirty="0">
              <a:solidFill>
                <a:srgbClr val="516986"/>
              </a:solidFill>
              <a:ea typeface="+mj-ea"/>
            </a:endParaRPr>
          </a:p>
        </p:txBody>
      </p:sp>
      <p:sp>
        <p:nvSpPr>
          <p:cNvPr id="3075" name="Subtitle 17"/>
          <p:cNvSpPr>
            <a:spLocks noGrp="1"/>
          </p:cNvSpPr>
          <p:nvPr>
            <p:ph type="subTitle" idx="1"/>
          </p:nvPr>
        </p:nvSpPr>
        <p:spPr>
          <a:xfrm>
            <a:off x="960438" y="3310678"/>
            <a:ext cx="7356475" cy="604838"/>
          </a:xfrm>
        </p:spPr>
        <p:txBody>
          <a:bodyPr/>
          <a:lstStyle/>
          <a:p>
            <a:pPr marL="0" indent="0" eaLnBrk="1" hangingPunct="1"/>
            <a:r>
              <a:rPr lang="en-US" b="1" dirty="0">
                <a:solidFill>
                  <a:srgbClr val="164781"/>
                </a:solidFill>
                <a:cs typeface="Segoe"/>
              </a:rPr>
              <a:t>Stand: </a:t>
            </a:r>
            <a:r>
              <a:rPr lang="en-US" b="1" dirty="0" smtClean="0">
                <a:solidFill>
                  <a:srgbClr val="164781"/>
                </a:solidFill>
                <a:cs typeface="Segoe"/>
              </a:rPr>
              <a:t>12.01</a:t>
            </a:r>
            <a:r>
              <a:rPr lang="en-US" b="1" dirty="0" smtClean="0">
                <a:solidFill>
                  <a:srgbClr val="164781"/>
                </a:solidFill>
                <a:cs typeface="Segoe"/>
              </a:rPr>
              <a:t>.2017 </a:t>
            </a:r>
            <a:r>
              <a:rPr lang="en-US" b="1" dirty="0">
                <a:solidFill>
                  <a:srgbClr val="164781"/>
                </a:solidFill>
                <a:cs typeface="Segoe"/>
              </a:rPr>
              <a:t>(RG Bayern)</a:t>
            </a:r>
            <a:endParaRPr b="1" dirty="0">
              <a:solidFill>
                <a:srgbClr val="164781"/>
              </a:solidFill>
              <a:cs typeface="Sego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0"/>
            <a:ext cx="3429000" cy="20170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680" r="45791">
                        <a14:foregroundMark x1="33468" y1="38571" x2="34949" y2="44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3150"/>
          <a:stretch/>
        </p:blipFill>
        <p:spPr>
          <a:xfrm>
            <a:off x="5371360" y="2823123"/>
            <a:ext cx="3077542" cy="4644668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Save </a:t>
            </a:r>
            <a:r>
              <a:rPr lang="de-DE" dirty="0" err="1"/>
              <a:t>the</a:t>
            </a:r>
            <a:r>
              <a:rPr lang="de-DE" dirty="0"/>
              <a:t> Date!!!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975" y="1187327"/>
            <a:ext cx="8229600" cy="993164"/>
          </a:xfrm>
        </p:spPr>
        <p:txBody>
          <a:bodyPr>
            <a:normAutofit/>
          </a:bodyPr>
          <a:lstStyle/>
          <a:p>
            <a:r>
              <a:rPr lang="en-US" sz="3200" dirty="0"/>
              <a:t>SQL </a:t>
            </a:r>
            <a:r>
              <a:rPr lang="en-US" sz="3200" dirty="0" err="1"/>
              <a:t>Konferenz</a:t>
            </a:r>
            <a:r>
              <a:rPr lang="en-US" sz="3200" dirty="0"/>
              <a:t> 2017 - 14. to 16. February 2017</a:t>
            </a:r>
          </a:p>
          <a:p>
            <a:r>
              <a:rPr lang="de-DE" dirty="0">
                <a:solidFill>
                  <a:srgbClr val="90C618"/>
                </a:solidFill>
                <a:hlinkClick r:id="rId2"/>
              </a:rPr>
              <a:t>http://www.sqlkonferenz.de/</a:t>
            </a:r>
            <a:endParaRPr lang="de-DE" dirty="0">
              <a:solidFill>
                <a:srgbClr val="90C618"/>
              </a:solidFill>
            </a:endParaRPr>
          </a:p>
          <a:p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11011"/>
          <a:stretch/>
        </p:blipFill>
        <p:spPr>
          <a:xfrm>
            <a:off x="434975" y="2383568"/>
            <a:ext cx="8229600" cy="343309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5415069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Save </a:t>
            </a:r>
            <a:r>
              <a:rPr lang="de-DE" dirty="0" err="1"/>
              <a:t>the</a:t>
            </a:r>
            <a:r>
              <a:rPr lang="de-DE" dirty="0"/>
              <a:t> Date!!!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975" y="1187327"/>
            <a:ext cx="8229600" cy="993164"/>
          </a:xfrm>
        </p:spPr>
        <p:txBody>
          <a:bodyPr>
            <a:normAutofit/>
          </a:bodyPr>
          <a:lstStyle/>
          <a:p>
            <a:r>
              <a:rPr lang="en-US" sz="3200" dirty="0"/>
              <a:t>SQL </a:t>
            </a:r>
            <a:r>
              <a:rPr lang="en-US" sz="3200" dirty="0" err="1"/>
              <a:t>Grillen</a:t>
            </a:r>
            <a:r>
              <a:rPr lang="en-US" sz="3200" dirty="0"/>
              <a:t> 2017 - 02. </a:t>
            </a:r>
            <a:r>
              <a:rPr lang="en-US" sz="3200" dirty="0" err="1"/>
              <a:t>Juni</a:t>
            </a:r>
            <a:r>
              <a:rPr lang="en-US" sz="3200" dirty="0"/>
              <a:t> 2017</a:t>
            </a:r>
          </a:p>
          <a:p>
            <a:r>
              <a:rPr lang="en-US" dirty="0">
                <a:solidFill>
                  <a:srgbClr val="90C618"/>
                </a:solidFill>
                <a:hlinkClick r:id="rId2"/>
              </a:rPr>
              <a:t>http://</a:t>
            </a:r>
            <a:r>
              <a:rPr lang="en-US" dirty="0" err="1">
                <a:solidFill>
                  <a:srgbClr val="90C618"/>
                </a:solidFill>
                <a:hlinkClick r:id="rId2"/>
              </a:rPr>
              <a:t>sqlgrillen.de</a:t>
            </a:r>
            <a:endParaRPr lang="de-DE" dirty="0">
              <a:solidFill>
                <a:srgbClr val="90C618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7" r="5243"/>
          <a:stretch/>
        </p:blipFill>
        <p:spPr>
          <a:xfrm>
            <a:off x="0" y="2383568"/>
            <a:ext cx="9183526" cy="286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7141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Save </a:t>
            </a:r>
            <a:r>
              <a:rPr lang="de-DE" dirty="0" err="1"/>
              <a:t>the</a:t>
            </a:r>
            <a:r>
              <a:rPr lang="de-DE" dirty="0"/>
              <a:t> Date!!!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975" y="1187327"/>
            <a:ext cx="8229600" cy="993164"/>
          </a:xfrm>
        </p:spPr>
        <p:txBody>
          <a:bodyPr>
            <a:normAutofit fontScale="92500"/>
          </a:bodyPr>
          <a:lstStyle/>
          <a:p>
            <a:r>
              <a:rPr lang="en-US" sz="3200" dirty="0" smtClean="0"/>
              <a:t>SQL Saturday #605 </a:t>
            </a:r>
            <a:r>
              <a:rPr lang="en-US" sz="3200" dirty="0" err="1" smtClean="0"/>
              <a:t>Rheinland</a:t>
            </a:r>
            <a:r>
              <a:rPr lang="en-US" sz="3200" dirty="0" smtClean="0"/>
              <a:t> 2017 </a:t>
            </a:r>
            <a:r>
              <a:rPr lang="mr-IN" sz="3200" dirty="0" smtClean="0"/>
              <a:t>–</a:t>
            </a:r>
            <a:r>
              <a:rPr lang="en-US" sz="3200" dirty="0" smtClean="0"/>
              <a:t> 10. </a:t>
            </a:r>
            <a:r>
              <a:rPr lang="en-US" sz="3200" dirty="0" err="1" smtClean="0"/>
              <a:t>Juni</a:t>
            </a:r>
            <a:r>
              <a:rPr lang="en-US" sz="3200" dirty="0" smtClean="0"/>
              <a:t> 2017</a:t>
            </a:r>
            <a:endParaRPr lang="en-US" sz="3200" dirty="0"/>
          </a:p>
          <a:p>
            <a:r>
              <a:rPr lang="de-DE" sz="2200" dirty="0">
                <a:solidFill>
                  <a:srgbClr val="90C618"/>
                </a:solidFill>
                <a:hlinkClick r:id="rId2"/>
              </a:rPr>
              <a:t>http</a:t>
            </a:r>
            <a:r>
              <a:rPr lang="de-DE" sz="2200" dirty="0">
                <a:solidFill>
                  <a:srgbClr val="90C618"/>
                </a:solidFill>
                <a:hlinkClick r:id="rId2"/>
              </a:rPr>
              <a:t>://www.sqlsaturday.com/605</a:t>
            </a:r>
            <a:r>
              <a:rPr lang="de-DE" sz="2200" dirty="0">
                <a:solidFill>
                  <a:srgbClr val="90C618"/>
                </a:solidFill>
                <a:hlinkClick r:id="rId2"/>
              </a:rPr>
              <a:t>/</a:t>
            </a:r>
            <a:endParaRPr lang="de-DE" sz="2200" dirty="0">
              <a:solidFill>
                <a:srgbClr val="90C618"/>
              </a:solidFill>
            </a:endParaRPr>
          </a:p>
          <a:p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17971" y="2180491"/>
            <a:ext cx="12283917" cy="308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2023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 txBox="1">
            <a:spLocks/>
          </p:cNvSpPr>
          <p:nvPr/>
        </p:nvSpPr>
        <p:spPr bwMode="auto">
          <a:xfrm>
            <a:off x="528637" y="299909"/>
            <a:ext cx="8213009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3500"/>
              </a:lnSpc>
            </a:pPr>
            <a:r>
              <a:rPr lang="en-CA" sz="4000" dirty="0">
                <a:solidFill>
                  <a:schemeClr val="bg2"/>
                </a:solidFill>
                <a:latin typeface="+mn-lt"/>
                <a:ea typeface="Segoe UI Light" pitchFamily="34" charset="0"/>
                <a:cs typeface="Segoe UI Light"/>
              </a:rPr>
              <a:t>SQL Saturdays</a:t>
            </a:r>
          </a:p>
          <a:p>
            <a:pPr algn="ctr" eaLnBrk="1" hangingPunct="1">
              <a:lnSpc>
                <a:spcPts val="3500"/>
              </a:lnSpc>
            </a:pPr>
            <a:endParaRPr lang="en-CA" sz="3600" dirty="0">
              <a:solidFill>
                <a:schemeClr val="bg2"/>
              </a:solidFill>
              <a:ea typeface="Segoe"/>
              <a:cs typeface="Segoe"/>
            </a:endParaRPr>
          </a:p>
          <a:p>
            <a:pPr algn="ctr" eaLnBrk="1" hangingPunct="1">
              <a:lnSpc>
                <a:spcPts val="3500"/>
              </a:lnSpc>
            </a:pPr>
            <a:endParaRPr lang="en-CA" sz="3600" dirty="0">
              <a:solidFill>
                <a:schemeClr val="bg2"/>
              </a:solidFill>
              <a:ea typeface="Segoe"/>
              <a:cs typeface="Segoe"/>
            </a:endParaRPr>
          </a:p>
        </p:txBody>
      </p:sp>
      <p:sp>
        <p:nvSpPr>
          <p:cNvPr id="4099" name="Content Placeholder 14"/>
          <p:cNvSpPr txBox="1">
            <a:spLocks/>
          </p:cNvSpPr>
          <p:nvPr/>
        </p:nvSpPr>
        <p:spPr bwMode="auto">
          <a:xfrm>
            <a:off x="528637" y="1069168"/>
            <a:ext cx="4040188" cy="409575"/>
          </a:xfrm>
          <a:prstGeom prst="rect">
            <a:avLst/>
          </a:prstGeom>
          <a:solidFill>
            <a:srgbClr val="499211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rgbClr val="90C618"/>
              </a:buClr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FFFF"/>
                </a:solidFill>
                <a:ea typeface="Segoe"/>
                <a:cs typeface="Segoe"/>
              </a:rPr>
              <a:t>North America </a:t>
            </a:r>
          </a:p>
        </p:txBody>
      </p:sp>
      <p:sp>
        <p:nvSpPr>
          <p:cNvPr id="4100" name="Content Placeholder 15"/>
          <p:cNvSpPr txBox="1">
            <a:spLocks/>
          </p:cNvSpPr>
          <p:nvPr/>
        </p:nvSpPr>
        <p:spPr bwMode="auto">
          <a:xfrm>
            <a:off x="4568825" y="1069168"/>
            <a:ext cx="4040188" cy="409575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rgbClr val="90C618"/>
              </a:buClr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FFFF"/>
                </a:solidFill>
                <a:ea typeface="Segoe"/>
                <a:cs typeface="Segoe"/>
              </a:rPr>
              <a:t>Europe / Middle East / Africa</a:t>
            </a:r>
          </a:p>
        </p:txBody>
      </p:sp>
      <p:sp>
        <p:nvSpPr>
          <p:cNvPr id="12" name="Content Placeholder 12"/>
          <p:cNvSpPr txBox="1">
            <a:spLocks/>
          </p:cNvSpPr>
          <p:nvPr/>
        </p:nvSpPr>
        <p:spPr bwMode="auto">
          <a:xfrm>
            <a:off x="907386" y="1562202"/>
            <a:ext cx="3282690" cy="3121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850900" eaLnBrk="1" fontAlgn="auto" hangingPunct="1">
              <a:lnSpc>
                <a:spcPct val="150000"/>
              </a:lnSpc>
              <a:spcAft>
                <a:spcPts val="0"/>
              </a:spcAft>
              <a:tabLst>
                <a:tab pos="1168400" algn="l"/>
              </a:tabLst>
              <a:defRPr/>
            </a:pPr>
            <a:r>
              <a:rPr lang="en-US" sz="1800" dirty="0" err="1">
                <a:solidFill>
                  <a:schemeClr val="tx1"/>
                </a:solidFill>
                <a:ea typeface="+mn-ea"/>
              </a:rPr>
              <a:t>Eine</a:t>
            </a:r>
            <a:r>
              <a:rPr lang="en-US" sz="1800" dirty="0">
                <a:solidFill>
                  <a:schemeClr val="tx1"/>
                </a:solidFill>
                <a:ea typeface="+mn-ea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ea"/>
              </a:rPr>
              <a:t>ganze</a:t>
            </a:r>
            <a:r>
              <a:rPr lang="en-US" sz="1800" dirty="0">
                <a:solidFill>
                  <a:schemeClr val="tx1"/>
                </a:solidFill>
                <a:ea typeface="+mn-ea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ea"/>
              </a:rPr>
              <a:t>Menge</a:t>
            </a:r>
            <a:r>
              <a:rPr lang="en-US" sz="1800" dirty="0">
                <a:solidFill>
                  <a:schemeClr val="tx1"/>
                </a:solidFill>
                <a:ea typeface="+mn-ea"/>
              </a:rPr>
              <a:t> </a:t>
            </a:r>
            <a:r>
              <a:rPr lang="en-US" sz="1800" dirty="0">
                <a:solidFill>
                  <a:schemeClr val="tx1"/>
                </a:solidFill>
                <a:ea typeface="+mn-ea"/>
                <a:sym typeface="Wingdings" panose="05000000000000000000" pitchFamily="2" charset="2"/>
              </a:rPr>
              <a:t></a:t>
            </a:r>
            <a:endParaRPr lang="en-US" sz="1800" dirty="0">
              <a:solidFill>
                <a:schemeClr val="tx1"/>
              </a:solidFill>
              <a:ea typeface="+mn-ea"/>
            </a:endParaRPr>
          </a:p>
          <a:p>
            <a:pPr defTabSz="850900" eaLnBrk="1" fontAlgn="auto" hangingPunct="1">
              <a:lnSpc>
                <a:spcPct val="150000"/>
              </a:lnSpc>
              <a:spcAft>
                <a:spcPts val="0"/>
              </a:spcAft>
              <a:tabLst>
                <a:tab pos="1168400" algn="l"/>
              </a:tabLst>
              <a:defRPr/>
            </a:pPr>
            <a:endParaRPr lang="en-US" sz="1800" dirty="0">
              <a:solidFill>
                <a:schemeClr val="tx1"/>
              </a:solidFill>
              <a:ea typeface="+mn-ea"/>
            </a:endParaRPr>
          </a:p>
          <a:p>
            <a:pPr defTabSz="850900" eaLnBrk="1" fontAlgn="auto" hangingPunct="1">
              <a:lnSpc>
                <a:spcPct val="150000"/>
              </a:lnSpc>
              <a:spcAft>
                <a:spcPts val="0"/>
              </a:spcAft>
              <a:tabLst>
                <a:tab pos="1168400" algn="l"/>
              </a:tabLst>
              <a:defRPr/>
            </a:pPr>
            <a:endParaRPr lang="en-US" sz="1800" dirty="0">
              <a:solidFill>
                <a:schemeClr val="tx1"/>
              </a:solidFill>
              <a:ea typeface="+mn-ea"/>
            </a:endParaRP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endParaRPr lang="en-US" sz="1800" dirty="0">
              <a:solidFill>
                <a:schemeClr val="tx1"/>
              </a:solidFill>
              <a:ea typeface="+mn-ea"/>
            </a:endParaRPr>
          </a:p>
          <a:p>
            <a:pPr eaLnBrk="1" fontAlgn="auto" hangingPunct="1">
              <a:lnSpc>
                <a:spcPct val="160000"/>
              </a:lnSpc>
              <a:spcAft>
                <a:spcPts val="0"/>
              </a:spcAft>
              <a:defRPr/>
            </a:pPr>
            <a:endParaRPr lang="en-US" sz="18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marL="0" indent="0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marL="0" indent="0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sz="1600" dirty="0">
              <a:ea typeface="+mn-ea"/>
            </a:endParaRPr>
          </a:p>
          <a:p>
            <a:pPr marL="0" indent="0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n-US" sz="16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dirty="0">
              <a:ea typeface="+mn-ea"/>
            </a:endParaRPr>
          </a:p>
        </p:txBody>
      </p:sp>
      <p:sp>
        <p:nvSpPr>
          <p:cNvPr id="15" name="Content Placeholder 12"/>
          <p:cNvSpPr txBox="1">
            <a:spLocks/>
          </p:cNvSpPr>
          <p:nvPr/>
        </p:nvSpPr>
        <p:spPr bwMode="auto">
          <a:xfrm>
            <a:off x="4568825" y="1562202"/>
            <a:ext cx="4040188" cy="3674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de-DE" sz="1800" dirty="0" smtClean="0">
                <a:solidFill>
                  <a:schemeClr val="tx1"/>
                </a:solidFill>
                <a:ea typeface="+mn-ea"/>
              </a:rPr>
              <a:t>20.01</a:t>
            </a:r>
            <a:r>
              <a:rPr lang="de-DE" sz="1800" dirty="0">
                <a:solidFill>
                  <a:schemeClr val="tx1"/>
                </a:solidFill>
                <a:ea typeface="+mn-ea"/>
              </a:rPr>
              <a:t>. - #579 – Vienna (</a:t>
            </a:r>
            <a:r>
              <a:rPr lang="de-DE" sz="1800" dirty="0" err="1">
                <a:solidFill>
                  <a:schemeClr val="tx1"/>
                </a:solidFill>
                <a:ea typeface="+mn-ea"/>
              </a:rPr>
              <a:t>Friday</a:t>
            </a:r>
            <a:r>
              <a:rPr lang="de-DE" sz="1800" dirty="0">
                <a:solidFill>
                  <a:schemeClr val="tx1"/>
                </a:solidFill>
                <a:ea typeface="+mn-ea"/>
              </a:rPr>
              <a:t>!)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de-DE" sz="1800" dirty="0">
                <a:solidFill>
                  <a:schemeClr val="tx1"/>
                </a:solidFill>
                <a:ea typeface="+mn-ea"/>
              </a:rPr>
              <a:t>25.02. - #589 – </a:t>
            </a:r>
            <a:r>
              <a:rPr lang="de-DE" sz="1800" dirty="0" err="1">
                <a:solidFill>
                  <a:schemeClr val="tx1"/>
                </a:solidFill>
                <a:ea typeface="+mn-ea"/>
              </a:rPr>
              <a:t>Pordenone</a:t>
            </a:r>
            <a:endParaRPr lang="de-DE" sz="1800" dirty="0">
              <a:solidFill>
                <a:schemeClr val="tx1"/>
              </a:solidFill>
              <a:ea typeface="+mn-ea"/>
            </a:endParaRP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en-US" sz="1800" dirty="0">
                <a:solidFill>
                  <a:schemeClr val="tx1"/>
                </a:solidFill>
                <a:ea typeface="+mn-ea"/>
              </a:rPr>
              <a:t>11.02. - #583 – Lisbon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en-US" sz="1800" dirty="0">
                <a:solidFill>
                  <a:schemeClr val="tx1"/>
                </a:solidFill>
                <a:ea typeface="+mn-ea"/>
              </a:rPr>
              <a:t>18.03. - #601 – Belgrade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en-US" sz="1800" dirty="0">
                <a:solidFill>
                  <a:schemeClr val="tx1"/>
                </a:solidFill>
                <a:ea typeface="+mn-ea"/>
              </a:rPr>
              <a:t>18.03. - #602 – Reykjavik 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1079500" algn="l"/>
              </a:tabLst>
              <a:defRPr/>
            </a:pPr>
            <a:r>
              <a:rPr lang="en-US" sz="1800" dirty="0">
                <a:solidFill>
                  <a:schemeClr val="tx1"/>
                </a:solidFill>
                <a:ea typeface="+mn-ea"/>
              </a:rPr>
              <a:t>25.03. - #590 – Portsmouth </a:t>
            </a:r>
            <a:endParaRPr lang="de-DE" sz="1800" dirty="0">
              <a:solidFill>
                <a:schemeClr val="tx1"/>
              </a:solidFill>
              <a:ea typeface="+mn-ea"/>
            </a:endParaRPr>
          </a:p>
        </p:txBody>
      </p:sp>
      <p:sp>
        <p:nvSpPr>
          <p:cNvPr id="4104" name="TextBox 1"/>
          <p:cNvSpPr txBox="1">
            <a:spLocks noChangeArrowheads="1"/>
          </p:cNvSpPr>
          <p:nvPr/>
        </p:nvSpPr>
        <p:spPr bwMode="auto">
          <a:xfrm>
            <a:off x="3943619" y="5165204"/>
            <a:ext cx="408375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dirty="0">
                <a:ea typeface="Segoe"/>
                <a:cs typeface="Segoe"/>
              </a:rPr>
              <a:t>Visit </a:t>
            </a:r>
            <a:r>
              <a:rPr lang="en-US" sz="2000" b="1" dirty="0">
                <a:solidFill>
                  <a:srgbClr val="5486B8"/>
                </a:solidFill>
                <a:latin typeface="+mn-lt"/>
                <a:cs typeface="Segoe"/>
                <a:hlinkClick r:id="rId3"/>
              </a:rPr>
              <a:t>www.sqlsaturday.com</a:t>
            </a:r>
            <a:r>
              <a:rPr lang="en-US" dirty="0">
                <a:ea typeface="Segoe"/>
                <a:cs typeface="Segoe"/>
              </a:rPr>
              <a:t> to register for a event near you!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41" y="5165204"/>
            <a:ext cx="2414027" cy="8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88346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Dank!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07" b="94383" l="767" r="100000">
                        <a14:foregroundMark x1="15398" y1="12698" x2="19403" y2="31868"/>
                        <a14:foregroundMark x1="18494" y1="73016" x2="18494" y2="73016"/>
                        <a14:foregroundMark x1="3239" y1="58242" x2="9773" y2="81074"/>
                        <a14:foregroundMark x1="14290" y1="63248" x2="21080" y2="86325"/>
                        <a14:foregroundMark x1="29460" y1="68498" x2="29460" y2="29426"/>
                        <a14:foregroundMark x1="30966" y1="25763" x2="35483" y2="65690"/>
                        <a14:foregroundMark x1="35483" y1="65690" x2="39489" y2="28327"/>
                        <a14:foregroundMark x1="40511" y1="27473" x2="41222" y2="61905"/>
                        <a14:foregroundMark x1="44972" y1="46886" x2="45625" y2="67643"/>
                        <a14:foregroundMark x1="45682" y1="26007" x2="45227" y2="26862"/>
                        <a14:foregroundMark x1="53693" y1="40537" x2="49176" y2="52137"/>
                        <a14:foregroundMark x1="48068" y1="57143" x2="48068" y2="57143"/>
                        <a14:foregroundMark x1="49886" y1="74115" x2="49886" y2="74115"/>
                        <a14:foregroundMark x1="52983" y1="74115" x2="52983" y2="74115"/>
                        <a14:foregroundMark x1="57244" y1="40537" x2="57244" y2="40537"/>
                        <a14:foregroundMark x1="57500" y1="76313" x2="57500" y2="76313"/>
                        <a14:foregroundMark x1="60938" y1="41880" x2="60938" y2="41880"/>
                        <a14:foregroundMark x1="57443" y1="52991" x2="57443" y2="52991"/>
                        <a14:foregroundMark x1="57443" y1="52991" x2="60540" y2="39316"/>
                        <a14:foregroundMark x1="57188" y1="57143" x2="57188" y2="71917"/>
                        <a14:foregroundMark x1="66364" y1="40781" x2="63892" y2="44322"/>
                        <a14:foregroundMark x1="63381" y1="46276" x2="63125" y2="56532"/>
                        <a14:foregroundMark x1="63438" y1="67399" x2="66108" y2="74359"/>
                        <a14:foregroundMark x1="66222" y1="73748" x2="68352" y2="66545"/>
                        <a14:foregroundMark x1="69773" y1="63004" x2="69574" y2="49695"/>
                        <a14:foregroundMark x1="76619" y1="40781" x2="73210" y2="41270"/>
                        <a14:foregroundMark x1="73210" y1="41270" x2="73324" y2="51038"/>
                        <a14:foregroundMark x1="74432" y1="54945" x2="77415" y2="61050"/>
                        <a14:foregroundMark x1="76761" y1="65690" x2="75994" y2="71917"/>
                        <a14:foregroundMark x1="75994" y1="72161" x2="72415" y2="74359"/>
                        <a14:foregroundMark x1="79659" y1="63248" x2="83665" y2="73016"/>
                        <a14:foregroundMark x1="86051" y1="71062" x2="86307" y2="63492"/>
                        <a14:foregroundMark x1="87273" y1="51038" x2="87017" y2="48840"/>
                        <a14:foregroundMark x1="85739" y1="43834" x2="83267" y2="42125"/>
                        <a14:foregroundMark x1="93409" y1="22466" x2="91364" y2="27961"/>
                        <a14:foregroundMark x1="91165" y1="32479" x2="90511" y2="55433"/>
                        <a14:foregroundMark x1="90767" y1="63492" x2="90767" y2="63492"/>
                        <a14:foregroundMark x1="92273" y1="42125" x2="97699" y2="40171"/>
                        <a14:foregroundMark x1="96136" y1="35531" x2="95938" y2="62149"/>
                        <a14:foregroundMark x1="96790" y1="67399" x2="98267" y2="71917"/>
                        <a14:foregroundMark x1="3040" y1="86569" x2="8608" y2="57753"/>
                        <a14:foregroundMark x1="14286" y1="88937" x2="21454" y2="55965"/>
                        <a14:foregroundMark x1="14437" y1="37310" x2="20040" y2="10629"/>
                        <a14:foregroundMark x1="3433" y1="38612" x2="9339" y2="11063"/>
                        <a14:foregroundMark x1="2120" y1="10846" x2="9036" y2="42299"/>
                        <a14:foregroundMark x1="9894" y1="43384" x2="7420" y2="45119"/>
                        <a14:foregroundMark x1="10348" y1="45119" x2="8430" y2="45553"/>
                        <a14:foregroundMark x1="10550" y1="45119" x2="10550" y2="45119"/>
                        <a14:foregroundMark x1="10348" y1="39262" x2="10399" y2="42082"/>
                        <a14:foregroundMark x1="10550" y1="44469" x2="6461" y2="44252"/>
                        <a14:backgroundMark x1="2070" y1="50108" x2="11307" y2="490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75" y="990541"/>
            <a:ext cx="8229600" cy="1914784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5272" y1="68676" x2="12358" y2="71765"/>
                        <a14:foregroundMark x1="14340" y1="63382" x2="13454" y2="46471"/>
                        <a14:foregroundMark x1="13286" y1="40735" x2="15900" y2="25441"/>
                        <a14:foregroundMark x1="25011" y1="30000" x2="32729" y2="28382"/>
                        <a14:foregroundMark x1="32138" y1="34559" x2="29186" y2="57206"/>
                        <a14:foregroundMark x1="28596" y1="66176" x2="22564" y2="73382"/>
                        <a14:foregroundMark x1="38380" y1="29265" x2="36314" y2="67500"/>
                        <a14:foregroundMark x1="39730" y1="28382" x2="43906" y2="28382"/>
                        <a14:foregroundMark x1="44116" y1="37206" x2="42008" y2="455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902" y="3960698"/>
            <a:ext cx="5522673" cy="15838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4680" r="45791">
                        <a14:foregroundMark x1="33468" y1="38571" x2="34949" y2="44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3150"/>
          <a:stretch/>
        </p:blipFill>
        <p:spPr>
          <a:xfrm>
            <a:off x="-115040" y="3216528"/>
            <a:ext cx="3077542" cy="46446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302" y="3582913"/>
            <a:ext cx="565726" cy="5473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80" y="3434602"/>
            <a:ext cx="565726" cy="5473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902" y="2981071"/>
            <a:ext cx="565726" cy="54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3572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Vorstellungsrunde</a:t>
            </a:r>
          </a:p>
        </p:txBody>
      </p:sp>
      <p:sp>
        <p:nvSpPr>
          <p:cNvPr id="19459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de-DE" dirty="0"/>
              <a:t>Bitte stellt Euch </a:t>
            </a:r>
            <a:r>
              <a:rPr lang="de-DE" b="1" dirty="0"/>
              <a:t>kurz</a:t>
            </a:r>
            <a:r>
              <a:rPr lang="de-DE" dirty="0"/>
              <a:t> vor</a:t>
            </a:r>
          </a:p>
          <a:p>
            <a:pPr>
              <a:buFontTx/>
              <a:buNone/>
            </a:pPr>
            <a:r>
              <a:rPr lang="de-DE" dirty="0"/>
              <a:t/>
            </a:r>
            <a:br>
              <a:rPr lang="de-DE" dirty="0"/>
            </a:br>
            <a:r>
              <a:rPr lang="de-DE" sz="2000" i="1" dirty="0"/>
              <a:t>„SELECT</a:t>
            </a:r>
            <a:br>
              <a:rPr lang="de-DE" sz="2000" i="1" dirty="0"/>
            </a:br>
            <a:r>
              <a:rPr lang="de-DE" sz="2000" i="1" dirty="0"/>
              <a:t>		Name</a:t>
            </a:r>
            <a:br>
              <a:rPr lang="de-DE" sz="2000" i="1" dirty="0"/>
            </a:br>
            <a:r>
              <a:rPr lang="de-DE" sz="2000" i="1" dirty="0"/>
              <a:t>	, 	Company</a:t>
            </a:r>
            <a:br>
              <a:rPr lang="de-DE" sz="2000" i="1" dirty="0"/>
            </a:br>
            <a:r>
              <a:rPr lang="de-DE" sz="2000" i="1" dirty="0"/>
              <a:t>	, 	Position</a:t>
            </a:r>
            <a:br>
              <a:rPr lang="de-DE" sz="2000" i="1" dirty="0"/>
            </a:br>
            <a:r>
              <a:rPr lang="de-DE" sz="2000" i="1" dirty="0"/>
              <a:t>	, 	SQL Server-Schwerpunkte</a:t>
            </a:r>
            <a:br>
              <a:rPr lang="de-DE" sz="2000" i="1" dirty="0"/>
            </a:br>
            <a:r>
              <a:rPr lang="de-DE" sz="2000" i="1" dirty="0"/>
              <a:t/>
            </a:r>
            <a:br>
              <a:rPr lang="de-DE" sz="2000" i="1" dirty="0"/>
            </a:br>
            <a:r>
              <a:rPr lang="de-DE" sz="2000" i="1" dirty="0"/>
              <a:t>FROM </a:t>
            </a:r>
            <a:r>
              <a:rPr lang="de-DE" sz="2000" i="1" dirty="0" err="1"/>
              <a:t>my.Lebenslauf</a:t>
            </a:r>
            <a:r>
              <a:rPr lang="de-DE" sz="2000" i="1" dirty="0"/>
              <a:t/>
            </a:r>
            <a:br>
              <a:rPr lang="de-DE" sz="2000" i="1" dirty="0"/>
            </a:br>
            <a:r>
              <a:rPr lang="de-DE" sz="2000" i="1" dirty="0"/>
              <a:t>NATURAL JOIN </a:t>
            </a:r>
            <a:r>
              <a:rPr lang="de-DE" sz="2000" i="1" dirty="0" err="1"/>
              <a:t>Motivation.HierZuSein</a:t>
            </a:r>
            <a:r>
              <a:rPr lang="de-DE" sz="2000" i="1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751938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dirty="0"/>
              <a:t>Zum Verein PASS Deutschland e.V. und zu deiner Region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dirty="0"/>
              <a:t>PASS Essentials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dirty="0"/>
              <a:t>SQL </a:t>
            </a:r>
            <a:r>
              <a:rPr lang="de-DE" dirty="0" err="1"/>
              <a:t>Saturdays</a:t>
            </a:r>
            <a:endParaRPr lang="de-DE" dirty="0"/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dirty="0"/>
              <a:t>PASS Deutschland Events (Camp, Konferenz)</a:t>
            </a:r>
          </a:p>
        </p:txBody>
      </p:sp>
    </p:spTree>
    <p:extLst>
      <p:ext uri="{BB962C8B-B14F-4D97-AF65-F5344CB8AC3E}">
        <p14:creationId xmlns:p14="http://schemas.microsoft.com/office/powerpoint/2010/main" val="150093749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975" y="282121"/>
            <a:ext cx="8229600" cy="685800"/>
          </a:xfrm>
        </p:spPr>
        <p:txBody>
          <a:bodyPr/>
          <a:lstStyle/>
          <a:p>
            <a:r>
              <a:rPr lang="de-DE" dirty="0"/>
              <a:t>Regionalgruppe Bayern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8383" y="1486221"/>
            <a:ext cx="2240763" cy="804087"/>
          </a:xfrm>
        </p:spPr>
        <p:txBody>
          <a:bodyPr/>
          <a:lstStyle/>
          <a:p>
            <a:r>
              <a:rPr lang="de-DE" sz="1800" dirty="0"/>
              <a:t>Andre Essing</a:t>
            </a:r>
            <a:br>
              <a:rPr lang="de-DE" sz="1800" dirty="0"/>
            </a:br>
            <a:r>
              <a:rPr lang="de-DE" sz="1800" dirty="0">
                <a:hlinkClick r:id="rId3"/>
              </a:rPr>
              <a:t>aes@sqlpass.de</a:t>
            </a:r>
            <a:endParaRPr lang="de-DE" sz="18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451765" y="911948"/>
            <a:ext cx="4040859" cy="409575"/>
          </a:xfrm>
        </p:spPr>
        <p:txBody>
          <a:bodyPr/>
          <a:lstStyle/>
          <a:p>
            <a:r>
              <a:rPr lang="de-DE" dirty="0"/>
              <a:t>Eure RGVs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1765" y="5120853"/>
            <a:ext cx="8212810" cy="409575"/>
          </a:xfrm>
        </p:spPr>
        <p:txBody>
          <a:bodyPr/>
          <a:lstStyle/>
          <a:p>
            <a:r>
              <a:rPr lang="de-DE" dirty="0"/>
              <a:t>Neuigkeiten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54024" y="5622082"/>
            <a:ext cx="4038600" cy="83832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SQL Konferenz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SQL Grillen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65" y="1486221"/>
            <a:ext cx="975445" cy="97544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t="7607" b="13961"/>
          <a:stretch/>
        </p:blipFill>
        <p:spPr>
          <a:xfrm>
            <a:off x="451765" y="2640759"/>
            <a:ext cx="992235" cy="992235"/>
          </a:xfrm>
          <a:prstGeom prst="rect">
            <a:avLst/>
          </a:prstGeom>
        </p:spPr>
      </p:pic>
      <p:sp>
        <p:nvSpPr>
          <p:cNvPr id="10" name="Content Placeholder 5"/>
          <p:cNvSpPr txBox="1">
            <a:spLocks/>
          </p:cNvSpPr>
          <p:nvPr/>
        </p:nvSpPr>
        <p:spPr bwMode="auto">
          <a:xfrm>
            <a:off x="4675841" y="911948"/>
            <a:ext cx="3988734" cy="409575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342900" indent="-34290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defRPr sz="1800" kern="1200">
                <a:solidFill>
                  <a:srgbClr val="FFFFFF"/>
                </a:solidFill>
                <a:latin typeface="+mn-lt"/>
                <a:ea typeface="Segoe"/>
                <a:cs typeface="Segoe"/>
              </a:defRPr>
            </a:lvl1pPr>
            <a:lvl2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638175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922338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189038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0C618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Geplante Termine</a:t>
            </a:r>
          </a:p>
        </p:txBody>
      </p:sp>
      <p:sp>
        <p:nvSpPr>
          <p:cNvPr id="11" name="Content Placeholder 11"/>
          <p:cNvSpPr txBox="1">
            <a:spLocks/>
          </p:cNvSpPr>
          <p:nvPr/>
        </p:nvSpPr>
        <p:spPr bwMode="auto">
          <a:xfrm>
            <a:off x="4549775" y="1417154"/>
            <a:ext cx="4277702" cy="3612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anose="020B0604020202020204" pitchFamily="34" charset="0"/>
              <a:buNone/>
              <a:defRPr lang="en-US" sz="1400" kern="1200" dirty="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1" dirty="0" smtClean="0">
                <a:solidFill>
                  <a:schemeClr val="tx1"/>
                </a:solidFill>
              </a:rPr>
              <a:t>09.02.2017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de-DE" sz="1800" dirty="0" err="1">
                <a:solidFill>
                  <a:schemeClr val="tx1"/>
                </a:solidFill>
              </a:rPr>
              <a:t>Biml</a:t>
            </a:r>
            <a:r>
              <a:rPr lang="de-DE" sz="1800" dirty="0">
                <a:solidFill>
                  <a:schemeClr val="tx1"/>
                </a:solidFill>
              </a:rPr>
              <a:t> Rezepte für SSIS - Best Practices für das nächste Level</a:t>
            </a:r>
            <a:br>
              <a:rPr lang="de-DE" sz="1800" dirty="0">
                <a:solidFill>
                  <a:schemeClr val="tx1"/>
                </a:solidFill>
              </a:rPr>
            </a:br>
            <a:r>
              <a:rPr lang="de-DE" sz="1800" i="1" dirty="0">
                <a:solidFill>
                  <a:schemeClr val="tx1"/>
                </a:solidFill>
              </a:rPr>
              <a:t>Ben </a:t>
            </a:r>
            <a:r>
              <a:rPr lang="de-DE" sz="1800" i="1" dirty="0" err="1">
                <a:solidFill>
                  <a:schemeClr val="tx1"/>
                </a:solidFill>
              </a:rPr>
              <a:t>Weissman</a:t>
            </a:r>
            <a:endParaRPr lang="de-DE" sz="1800" i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i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chemeClr val="tx1"/>
                </a:solidFill>
              </a:rPr>
              <a:t>16.03.2017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en-US" sz="1800" dirty="0" err="1">
                <a:solidFill>
                  <a:schemeClr val="tx1"/>
                </a:solidFill>
              </a:rPr>
              <a:t>Thema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noch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offen</a:t>
            </a:r>
            <a:r>
              <a:rPr lang="en-US" sz="1800" dirty="0">
                <a:solidFill>
                  <a:schemeClr val="tx1"/>
                </a:solidFill>
              </a:rPr>
              <a:t/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i="1" dirty="0">
                <a:solidFill>
                  <a:schemeClr val="tx1"/>
                </a:solidFill>
              </a:rPr>
              <a:t>Daniel Heinze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i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chemeClr val="tx1"/>
                </a:solidFill>
              </a:rPr>
              <a:t>13.04.2017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en-US" sz="1800" dirty="0" err="1">
                <a:solidFill>
                  <a:schemeClr val="tx1"/>
                </a:solidFill>
              </a:rPr>
              <a:t>Thema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noch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offen</a:t>
            </a:r>
            <a:r>
              <a:rPr lang="en-US" sz="1800" dirty="0">
                <a:solidFill>
                  <a:schemeClr val="tx1"/>
                </a:solidFill>
              </a:rPr>
              <a:t/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i="1" dirty="0">
                <a:solidFill>
                  <a:schemeClr val="tx1"/>
                </a:solidFill>
              </a:rPr>
              <a:t>Erik </a:t>
            </a:r>
            <a:r>
              <a:rPr lang="en-US" sz="1800" i="1" dirty="0" err="1">
                <a:solidFill>
                  <a:schemeClr val="tx1"/>
                </a:solidFill>
              </a:rPr>
              <a:t>Monchen</a:t>
            </a:r>
            <a:endParaRPr lang="en-US" sz="1800" i="1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65" y="3812087"/>
            <a:ext cx="975446" cy="975446"/>
          </a:xfrm>
          <a:prstGeom prst="rect">
            <a:avLst/>
          </a:prstGeom>
        </p:spPr>
      </p:pic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1478383" y="3792929"/>
            <a:ext cx="2422764" cy="775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Erik Monchen</a:t>
            </a:r>
            <a:r>
              <a:rPr lang="en-US" dirty="0"/>
              <a:t/>
            </a:r>
            <a:br>
              <a:rPr lang="en-US" dirty="0"/>
            </a:br>
            <a:r>
              <a:rPr lang="en-US" sz="1800" dirty="0">
                <a:hlinkClick r:id="rId7"/>
              </a:rPr>
              <a:t>emo@sqlpass.de</a:t>
            </a:r>
            <a:endParaRPr lang="en-US" sz="1800" dirty="0"/>
          </a:p>
          <a:p>
            <a:pPr marL="0" indent="0">
              <a:buFont typeface="Arial"/>
              <a:buNone/>
            </a:pPr>
            <a:endParaRPr lang="de-DE" dirty="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 bwMode="auto">
          <a:xfrm>
            <a:off x="1478384" y="2620574"/>
            <a:ext cx="2469363" cy="7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/>
              <a:t>Siegfried Spuddig </a:t>
            </a:r>
            <a:r>
              <a:rPr lang="de-DE" sz="1800" dirty="0">
                <a:hlinkClick r:id="rId8"/>
              </a:rPr>
              <a:t>ssp@sqlpass.de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2636314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Webseite: </a:t>
            </a:r>
            <a:r>
              <a:rPr lang="de-DE" dirty="0">
                <a:hlinkClick r:id="rId2"/>
              </a:rPr>
              <a:t>www.sqlpass.de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8" y="2198857"/>
            <a:ext cx="7547547" cy="35477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Ovale Legende 14"/>
          <p:cNvSpPr/>
          <p:nvPr/>
        </p:nvSpPr>
        <p:spPr>
          <a:xfrm>
            <a:off x="633583" y="1233881"/>
            <a:ext cx="2942335" cy="980088"/>
          </a:xfrm>
          <a:prstGeom prst="wedgeEllipseCallout">
            <a:avLst>
              <a:gd name="adj1" fmla="val 22466"/>
              <a:gd name="adj2" fmla="val 132177"/>
            </a:avLst>
          </a:prstGeom>
          <a:solidFill>
            <a:srgbClr val="FFC00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Informationen zu zukünftigen und bisherigen Treffen, Vorträgen usw.</a:t>
            </a:r>
          </a:p>
        </p:txBody>
      </p:sp>
      <p:sp>
        <p:nvSpPr>
          <p:cNvPr id="8" name="Ovale Legende 14"/>
          <p:cNvSpPr/>
          <p:nvPr/>
        </p:nvSpPr>
        <p:spPr>
          <a:xfrm>
            <a:off x="3774526" y="1233881"/>
            <a:ext cx="2942335" cy="980088"/>
          </a:xfrm>
          <a:prstGeom prst="wedgeEllipseCallout">
            <a:avLst>
              <a:gd name="adj1" fmla="val -34164"/>
              <a:gd name="adj2" fmla="val 131141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Mitgliedsbereich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649" y="3273855"/>
            <a:ext cx="2501831" cy="225630"/>
          </a:xfrm>
          <a:prstGeom prst="rect">
            <a:avLst/>
          </a:prstGeom>
        </p:spPr>
      </p:pic>
      <p:sp>
        <p:nvSpPr>
          <p:cNvPr id="10" name="Ovale Legende 14"/>
          <p:cNvSpPr/>
          <p:nvPr/>
        </p:nvSpPr>
        <p:spPr>
          <a:xfrm>
            <a:off x="2781618" y="4037282"/>
            <a:ext cx="4624864" cy="1359800"/>
          </a:xfrm>
          <a:prstGeom prst="wedgeEllipseCallout">
            <a:avLst>
              <a:gd name="adj1" fmla="val -31768"/>
              <a:gd name="adj2" fmla="val -102188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Im Mitgliedsbereich</a:t>
            </a:r>
          </a:p>
          <a:p>
            <a:pPr marL="285750" indent="-285750">
              <a:buFontTx/>
              <a:buChar char="-"/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Repository für Vorträge</a:t>
            </a:r>
          </a:p>
          <a:p>
            <a:pPr marL="285750" indent="-285750">
              <a:buFontTx/>
              <a:buChar char="-"/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Newsletter-Archiv</a:t>
            </a:r>
          </a:p>
          <a:p>
            <a:pPr marL="285750" indent="-285750">
              <a:buFontTx/>
              <a:buChar char="-"/>
              <a:defRPr/>
            </a:pP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Promo Codes </a:t>
            </a:r>
            <a:b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de-DE" sz="1200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Vergünstigungen für Veranstaltungen</a:t>
            </a:r>
          </a:p>
        </p:txBody>
      </p:sp>
    </p:spTree>
    <p:extLst>
      <p:ext uri="{BB962C8B-B14F-4D97-AF65-F5344CB8AC3E}">
        <p14:creationId xmlns:p14="http://schemas.microsoft.com/office/powerpoint/2010/main" val="102314986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Tahoma" pitchFamily="34" charset="0"/>
                <a:ea typeface="Tahoma" pitchFamily="34" charset="0"/>
                <a:cs typeface="Tahoma" pitchFamily="34" charset="0"/>
              </a:rPr>
              <a:t>Mitglied werden</a:t>
            </a:r>
          </a:p>
        </p:txBody>
      </p:sp>
      <p:sp>
        <p:nvSpPr>
          <p:cNvPr id="15363" name="Text Box 7"/>
          <p:cNvSpPr txBox="1">
            <a:spLocks noChangeArrowheads="1"/>
          </p:cNvSpPr>
          <p:nvPr/>
        </p:nvSpPr>
        <p:spPr bwMode="auto">
          <a:xfrm>
            <a:off x="4955539" y="5429250"/>
            <a:ext cx="3863341" cy="9309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de-DE" altLang="zh-CN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Fax: </a:t>
            </a:r>
            <a:r>
              <a:rPr lang="de-DE" altLang="zh-CN" sz="2000" b="1" dirty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06434 2184993</a:t>
            </a:r>
            <a:r>
              <a:rPr lang="de-DE" altLang="zh-CN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/>
            </a:r>
            <a:br>
              <a:rPr lang="de-DE" altLang="zh-CN" sz="2000" dirty="0"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de-DE" altLang="zh-CN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oder als PDF per Mail senden an </a:t>
            </a:r>
            <a:r>
              <a:rPr lang="de-DE" altLang="zh-CN" sz="1600" dirty="0">
                <a:latin typeface="Tahoma" pitchFamily="34" charset="0"/>
                <a:ea typeface="Tahoma" pitchFamily="34" charset="0"/>
                <a:cs typeface="Tahoma" pitchFamily="34" charset="0"/>
                <a:hlinkClick r:id="rId2"/>
              </a:rPr>
              <a:t>HQ@sqlpass.de</a:t>
            </a:r>
            <a:endParaRPr lang="de-DE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Inhaltsplatzhalter 2"/>
          <p:cNvSpPr>
            <a:spLocks noGrp="1"/>
          </p:cNvSpPr>
          <p:nvPr>
            <p:ph idx="1"/>
          </p:nvPr>
        </p:nvSpPr>
        <p:spPr>
          <a:xfrm>
            <a:off x="285750" y="3929063"/>
            <a:ext cx="4500563" cy="2143125"/>
          </a:xfrm>
          <a:solidFill>
            <a:schemeClr val="bg1">
              <a:lumMod val="65000"/>
            </a:schemeClr>
          </a:solidFill>
        </p:spPr>
        <p:txBody>
          <a:bodyPr/>
          <a:lstStyle/>
          <a:p>
            <a:pPr>
              <a:lnSpc>
                <a:spcPct val="150000"/>
              </a:lnSpc>
              <a:buFontTx/>
              <a:buAutoNum type="arabicPeriod"/>
              <a:defRPr/>
            </a:pP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Registrierung auf der Webseite, da ein Benutzer-</a:t>
            </a:r>
            <a:r>
              <a:rPr lang="de-DE" sz="14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Account</a:t>
            </a: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 benötigt wird. Man muss sich mindestens einmal angemeldet haben.</a:t>
            </a:r>
          </a:p>
          <a:p>
            <a:pPr>
              <a:lnSpc>
                <a:spcPct val="150000"/>
              </a:lnSpc>
              <a:buFontTx/>
              <a:buAutoNum type="arabicPeriod"/>
              <a:defRPr/>
            </a:pP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Herunterladen von : "Mitgliedsantrag inkl. Einwilligung gem. BDSG“</a:t>
            </a:r>
          </a:p>
          <a:p>
            <a:pPr>
              <a:lnSpc>
                <a:spcPct val="150000"/>
              </a:lnSpc>
              <a:buFontTx/>
              <a:buAutoNum type="arabicPeriod" startAt="3"/>
              <a:defRPr/>
            </a:pPr>
            <a:r>
              <a:rPr lang="de-DE" sz="1400" dirty="0">
                <a:latin typeface="Tahoma" pitchFamily="34" charset="0"/>
                <a:ea typeface="Tahoma" pitchFamily="34" charset="0"/>
                <a:cs typeface="Tahoma" pitchFamily="34" charset="0"/>
              </a:rPr>
              <a:t>Das Dokument ausfüllen und senden an:</a:t>
            </a:r>
          </a:p>
        </p:txBody>
      </p:sp>
      <p:pic>
        <p:nvPicPr>
          <p:cNvPr id="15367" name="Picture 11" descr="C:\Users\TILLMA~1.DAT\AppData\Local\Temp\SNAGHTMLe0b03e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1341438"/>
            <a:ext cx="4103688" cy="2490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llipse 11"/>
          <p:cNvSpPr/>
          <p:nvPr/>
        </p:nvSpPr>
        <p:spPr>
          <a:xfrm>
            <a:off x="428625" y="1971675"/>
            <a:ext cx="1428750" cy="285750"/>
          </a:xfrm>
          <a:prstGeom prst="ellipse">
            <a:avLst/>
          </a:prstGeom>
          <a:solidFill>
            <a:schemeClr val="accent1">
              <a:alpha val="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715646">
            <a:off x="4697335" y="862176"/>
            <a:ext cx="4024314" cy="2790499"/>
          </a:xfrm>
          <a:prstGeom prst="rect">
            <a:avLst/>
          </a:prstGeom>
        </p:spPr>
      </p:pic>
      <p:sp>
        <p:nvSpPr>
          <p:cNvPr id="9" name="Textfeld 7"/>
          <p:cNvSpPr txBox="1">
            <a:spLocks noChangeArrowheads="1"/>
          </p:cNvSpPr>
          <p:nvPr/>
        </p:nvSpPr>
        <p:spPr bwMode="auto">
          <a:xfrm>
            <a:off x="6118714" y="3798258"/>
            <a:ext cx="2545861" cy="261610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de-DE" sz="1100" dirty="0">
                <a:latin typeface="Tahoma" pitchFamily="34" charset="0"/>
                <a:ea typeface="Tahoma" pitchFamily="34" charset="0"/>
                <a:cs typeface="Tahoma" pitchFamily="34" charset="0"/>
              </a:rPr>
              <a:t>Bitte links und rechts unterschreiben!</a:t>
            </a:r>
          </a:p>
        </p:txBody>
      </p:sp>
    </p:spTree>
    <p:extLst>
      <p:ext uri="{BB962C8B-B14F-4D97-AF65-F5344CB8AC3E}">
        <p14:creationId xmlns:p14="http://schemas.microsoft.com/office/powerpoint/2010/main" val="42161806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MeetUp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7315" y="1411208"/>
            <a:ext cx="6663217" cy="380573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 prstMaterial="softEdge"/>
        </p:spPr>
      </p:pic>
      <p:sp>
        <p:nvSpPr>
          <p:cNvPr id="6" name="TextBox 5"/>
          <p:cNvSpPr txBox="1"/>
          <p:nvPr/>
        </p:nvSpPr>
        <p:spPr>
          <a:xfrm rot="20039094">
            <a:off x="-90603" y="3018946"/>
            <a:ext cx="9280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19050">
                  <a:solidFill>
                    <a:schemeClr val="bg1"/>
                  </a:solidFill>
                </a:ln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charset="0"/>
                <a:ea typeface="Arial Black" charset="0"/>
                <a:cs typeface="Arial Black" charset="0"/>
              </a:rPr>
              <a:t>meetup.com/pass-</a:t>
            </a:r>
            <a:r>
              <a:rPr lang="en-US" sz="4800" b="1" dirty="0" err="1">
                <a:ln w="19050">
                  <a:solidFill>
                    <a:schemeClr val="bg1"/>
                  </a:solidFill>
                </a:ln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charset="0"/>
                <a:ea typeface="Arial Black" charset="0"/>
                <a:cs typeface="Arial Black" charset="0"/>
              </a:rPr>
              <a:t>bayern</a:t>
            </a:r>
            <a:endParaRPr lang="en-US" sz="5400" b="1" dirty="0">
              <a:ln w="19050">
                <a:solidFill>
                  <a:schemeClr val="bg1"/>
                </a:solidFill>
              </a:ln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charset="0"/>
              <a:ea typeface="Arial Black" charset="0"/>
              <a:cs typeface="Arial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06278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/>
              <a:t>Die PASS im Netz &amp; </a:t>
            </a:r>
            <a:r>
              <a:rPr lang="de-DE" sz="4000" dirty="0" err="1"/>
              <a:t>Social</a:t>
            </a:r>
            <a:r>
              <a:rPr lang="de-DE" sz="4000" dirty="0"/>
              <a:t>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www.sqlpass.de</a:t>
            </a:r>
          </a:p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www.facebook.com/SQLPASS.de</a:t>
            </a:r>
            <a:endParaRPr lang="de-DE" dirty="0"/>
          </a:p>
          <a:p>
            <a:endParaRPr lang="de-DE" dirty="0">
              <a:hlinkClick r:id="rId3"/>
            </a:endParaRPr>
          </a:p>
          <a:p>
            <a:r>
              <a:rPr lang="de-DE" dirty="0">
                <a:hlinkClick r:id="rId3"/>
              </a:rPr>
              <a:t>www.xing.com/communities/groups/pass-deutschland-c68f-1015046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dirty="0"/>
              <a:t>Twitter: @</a:t>
            </a:r>
            <a:r>
              <a:rPr lang="de-DE" dirty="0" err="1"/>
              <a:t>SQLPASS_de</a:t>
            </a:r>
            <a:r>
              <a:rPr lang="de-DE" dirty="0"/>
              <a:t>, Hashtag: #</a:t>
            </a:r>
            <a:r>
              <a:rPr lang="de-DE" dirty="0" err="1"/>
              <a:t>SQLPASS_de</a:t>
            </a:r>
            <a:endParaRPr lang="de-DE" dirty="0"/>
          </a:p>
          <a:p>
            <a:endParaRPr lang="de-DE" dirty="0"/>
          </a:p>
        </p:txBody>
      </p:sp>
      <p:pic>
        <p:nvPicPr>
          <p:cNvPr id="2050" name="Picture 2" descr="http://www.appdated.de/wp-content/uploads/2013/02/ht_twitter_logo_jef_120321_wg.jp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CFDFF"/>
              </a:clrFrom>
              <a:clrTo>
                <a:srgbClr val="FCFD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088960"/>
            <a:ext cx="1792764" cy="1008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www.panzertruppe.com/xing/xing-logo.g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614" y="5237632"/>
            <a:ext cx="1557186" cy="613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www.blogcdn.com/www.autoblog.com/media/2012/12/facebook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472" y="5075477"/>
            <a:ext cx="1984608" cy="111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3866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Tahoma" pitchFamily="34" charset="0"/>
                <a:ea typeface="Tahoma" pitchFamily="34" charset="0"/>
                <a:cs typeface="Tahoma" pitchFamily="34" charset="0"/>
              </a:rPr>
              <a:t>Sprecher gesucht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70427" y="1693371"/>
            <a:ext cx="4558695" cy="4558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77626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Save the Date! – PASS Essential “</a:t>
            </a:r>
            <a:r>
              <a:rPr lang="en-US" sz="2800" dirty="0" err="1"/>
              <a:t>Biml</a:t>
            </a:r>
            <a:r>
              <a:rPr lang="en-US" sz="2800" dirty="0"/>
              <a:t>”</a:t>
            </a:r>
            <a:endParaRPr lang="de-DE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975" y="1280160"/>
            <a:ext cx="8229600" cy="5003165"/>
          </a:xfrm>
        </p:spPr>
        <p:txBody>
          <a:bodyPr>
            <a:noAutofit/>
          </a:bodyPr>
          <a:lstStyle/>
          <a:p>
            <a:r>
              <a:rPr lang="en-US" sz="2400" dirty="0" err="1"/>
              <a:t>Aufbau</a:t>
            </a:r>
            <a:r>
              <a:rPr lang="en-US" sz="2400" dirty="0"/>
              <a:t> und </a:t>
            </a:r>
            <a:r>
              <a:rPr lang="en-US" sz="2400" dirty="0" err="1"/>
              <a:t>Wartung</a:t>
            </a:r>
            <a:r>
              <a:rPr lang="en-US" sz="2400" dirty="0"/>
              <a:t> </a:t>
            </a:r>
            <a:r>
              <a:rPr lang="en-US" sz="2400" dirty="0" err="1"/>
              <a:t>einer</a:t>
            </a:r>
            <a:r>
              <a:rPr lang="en-US" sz="2400" dirty="0"/>
              <a:t> Staging </a:t>
            </a:r>
            <a:r>
              <a:rPr lang="en-US" sz="2400" dirty="0" err="1"/>
              <a:t>Umgebung</a:t>
            </a:r>
            <a:r>
              <a:rPr lang="en-US" sz="2400" dirty="0"/>
              <a:t> </a:t>
            </a:r>
            <a:r>
              <a:rPr lang="en-US" sz="2400" dirty="0" err="1"/>
              <a:t>mit</a:t>
            </a:r>
            <a:r>
              <a:rPr lang="en-US" sz="2400" dirty="0"/>
              <a:t> </a:t>
            </a:r>
            <a:r>
              <a:rPr lang="en-US" sz="2400" dirty="0" err="1"/>
              <a:t>Biml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16.03.2017</a:t>
            </a:r>
          </a:p>
          <a:p>
            <a:endParaRPr lang="en-US" sz="2400" dirty="0"/>
          </a:p>
          <a:p>
            <a:r>
              <a:rPr lang="en-US" sz="2400" dirty="0"/>
              <a:t>Ben </a:t>
            </a:r>
            <a:r>
              <a:rPr lang="en-US" sz="2400" dirty="0" err="1"/>
              <a:t>Weissman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Essen, GDS Business Intelligence GmbH</a:t>
            </a:r>
            <a:endParaRPr lang="de-DE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75" y="298450"/>
            <a:ext cx="2019300" cy="952437"/>
          </a:xfrm>
          <a:prstGeom prst="rect">
            <a:avLst/>
          </a:prstGeom>
        </p:spPr>
      </p:pic>
      <p:pic>
        <p:nvPicPr>
          <p:cNvPr id="8" name="Picture 2" descr="Ben-Weissman - Kopi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248" y="1937663"/>
            <a:ext cx="1920157" cy="268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91307" y="5303912"/>
            <a:ext cx="706022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>
                <a:hlinkClick r:id="rId4"/>
              </a:rPr>
              <a:t>https://www.sqlpass.de/Events/PASSEssentials.aspx</a:t>
            </a:r>
            <a:endParaRPr lang="de-DE" sz="24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27541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SS 2011_SpeakerTemplateDark">
  <a:themeElements>
    <a:clrScheme name="Custom 1">
      <a:dk1>
        <a:sysClr val="windowText" lastClr="000000"/>
      </a:dk1>
      <a:lt1>
        <a:sysClr val="window" lastClr="FFFFFF"/>
      </a:lt1>
      <a:dk2>
        <a:srgbClr val="164781"/>
      </a:dk2>
      <a:lt2>
        <a:srgbClr val="5486B8"/>
      </a:lt2>
      <a:accent1>
        <a:srgbClr val="A2C0D2"/>
      </a:accent1>
      <a:accent2>
        <a:srgbClr val="99D7CF"/>
      </a:accent2>
      <a:accent3>
        <a:srgbClr val="499211"/>
      </a:accent3>
      <a:accent4>
        <a:srgbClr val="90C618"/>
      </a:accent4>
      <a:accent5>
        <a:srgbClr val="5FA57A"/>
      </a:accent5>
      <a:accent6>
        <a:srgbClr val="D1040D"/>
      </a:accent6>
      <a:hlink>
        <a:srgbClr val="5486B8"/>
      </a:hlink>
      <a:folHlink>
        <a:srgbClr val="90C618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DBE83DDD0D12B4FA3C76F2979A7CF15" ma:contentTypeVersion="2" ma:contentTypeDescription="Ein neues Dokument erstellen." ma:contentTypeScope="" ma:versionID="63865e7eb35a42d79d68020079489158">
  <xsd:schema xmlns:xsd="http://www.w3.org/2001/XMLSchema" xmlns:xs="http://www.w3.org/2001/XMLSchema" xmlns:p="http://schemas.microsoft.com/office/2006/metadata/properties" xmlns:ns2="2a804a05-350c-434f-85b5-87fb7676bbdb" targetNamespace="http://schemas.microsoft.com/office/2006/metadata/properties" ma:root="true" ma:fieldsID="f364a43904f88bc23b9e43169aaa82f2" ns2:_="">
    <xsd:import namespace="2a804a05-350c-434f-85b5-87fb7676bbd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804a05-350c-434f-85b5-87fb7676bbd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745DDF9-219E-4E79-B763-F4292EEC37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804a05-350c-434f-85b5-87fb7676bb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74E294-B007-4226-A72E-E06011CB1CBC}">
  <ds:schemaRefs>
    <ds:schemaRef ds:uri="2a804a05-350c-434f-85b5-87fb7676bbdb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D2060CE-3198-49C5-AC3C-F0393A05C76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PASS 2011_SpeakerTemplateDark.potx</Template>
  <TotalTime>8</TotalTime>
  <Words>329</Words>
  <Application>Microsoft Macintosh PowerPoint</Application>
  <PresentationFormat>On-screen Show (4:3)</PresentationFormat>
  <Paragraphs>94</Paragraphs>
  <Slides>15</Slides>
  <Notes>4</Notes>
  <HiddenSlides>7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 Black</vt:lpstr>
      <vt:lpstr>Calibri</vt:lpstr>
      <vt:lpstr>Segoe</vt:lpstr>
      <vt:lpstr>Segoe UI</vt:lpstr>
      <vt:lpstr>Segoe UI Light</vt:lpstr>
      <vt:lpstr>Tahoma</vt:lpstr>
      <vt:lpstr>Wingdings</vt:lpstr>
      <vt:lpstr>Arial</vt:lpstr>
      <vt:lpstr>PASS 2011_SpeakerTemplateDark</vt:lpstr>
      <vt:lpstr> PASS Community News </vt:lpstr>
      <vt:lpstr>Inhalt</vt:lpstr>
      <vt:lpstr>Regionalgruppe Bayern</vt:lpstr>
      <vt:lpstr>Webseite: www.sqlpass.de</vt:lpstr>
      <vt:lpstr>Mitglied werden</vt:lpstr>
      <vt:lpstr>MeetUp</vt:lpstr>
      <vt:lpstr>Die PASS im Netz &amp; Social Media</vt:lpstr>
      <vt:lpstr>Sprecher gesucht</vt:lpstr>
      <vt:lpstr>Save the Date! – PASS Essential “Biml”</vt:lpstr>
      <vt:lpstr>Save the Date!!!</vt:lpstr>
      <vt:lpstr>Save the Date!!!</vt:lpstr>
      <vt:lpstr>Save the Date!!!</vt:lpstr>
      <vt:lpstr>PowerPoint Presentation</vt:lpstr>
      <vt:lpstr>Vielen Dank!</vt:lpstr>
      <vt:lpstr>Vorstellungsrunde</vt:lpstr>
    </vt:vector>
  </TitlesOfParts>
  <Company>Microsoft Corporation</Company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raquel</dc:creator>
  <cp:lastModifiedBy>Andre Essing</cp:lastModifiedBy>
  <cp:revision>670</cp:revision>
  <dcterms:created xsi:type="dcterms:W3CDTF">2011-05-03T05:22:43Z</dcterms:created>
  <dcterms:modified xsi:type="dcterms:W3CDTF">2017-01-09T20:50:42Z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0x010100ADBE83DDD0D12B4FA3C76F2979A7CF15</vt:lpwstr>
  </property>
</Properties>
</file>

<file path=docProps/thumbnail.jpeg>
</file>